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77" r:id="rId11"/>
    <p:sldId id="266" r:id="rId12"/>
    <p:sldId id="267" r:id="rId13"/>
    <p:sldId id="268" r:id="rId14"/>
    <p:sldId id="26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541" autoAdjust="0"/>
  </p:normalViewPr>
  <p:slideViewPr>
    <p:cSldViewPr snapToGrid="0" snapToObjects="1">
      <p:cViewPr>
        <p:scale>
          <a:sx n="100" d="100"/>
          <a:sy n="100" d="100"/>
        </p:scale>
        <p:origin x="-1488" y="-12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ZANOC – Northern Open Access Livestock and Dry Land Crops</a:t>
            </a:r>
            <a:endParaRPr dirty="0"/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5548680" y="316332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785200">
            <a:off x="7306920" y="2981160"/>
            <a:ext cx="50400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437203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530250"/>
            <a:ext cx="5105400" cy="260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1000" y="2844371"/>
            <a:ext cx="3556000" cy="3607229"/>
            <a:chOff x="381000" y="2844371"/>
            <a:chExt cx="3556000" cy="3607229"/>
          </a:xfrm>
        </p:grpSpPr>
        <p:sp>
          <p:nvSpPr>
            <p:cNvPr id="3" name="TextBox 2"/>
            <p:cNvSpPr txBox="1"/>
            <p:nvPr/>
          </p:nvSpPr>
          <p:spPr>
            <a:xfrm>
              <a:off x="381000" y="2844371"/>
              <a:ext cx="2679700" cy="14773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usage of livestock products (for given herd size)</a:t>
              </a:r>
              <a:endParaRPr lang="en-ZA" dirty="0"/>
            </a:p>
          </p:txBody>
        </p:sp>
        <p:cxnSp>
          <p:nvCxnSpPr>
            <p:cNvPr id="5" name="Straight Arrow Connector 4"/>
            <p:cNvCxnSpPr>
              <a:stCxn id="3" idx="2"/>
            </p:cNvCxnSpPr>
            <p:nvPr/>
          </p:nvCxnSpPr>
          <p:spPr>
            <a:xfrm>
              <a:off x="1720850" y="4321699"/>
              <a:ext cx="1543050" cy="2129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2"/>
            </p:cNvCxnSpPr>
            <p:nvPr/>
          </p:nvCxnSpPr>
          <p:spPr>
            <a:xfrm>
              <a:off x="1720850" y="4321699"/>
              <a:ext cx="2216150" cy="19394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ZALOF – North Eastern Limpopo Open Access Farming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7560000" y="3240000"/>
            <a:ext cx="864000" cy="504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724400"/>
            <a:ext cx="5092700" cy="2654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844371"/>
            <a:ext cx="3530600" cy="4127929"/>
            <a:chOff x="381000" y="2844371"/>
            <a:chExt cx="3530600" cy="4127929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2844371"/>
              <a:ext cx="2679700" cy="12003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yields and productivity </a:t>
              </a:r>
              <a:endParaRPr lang="en-ZA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1720850" y="4044700"/>
              <a:ext cx="0" cy="2927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>
              <a:off x="1720850" y="4044700"/>
              <a:ext cx="7048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1720850" y="4044700"/>
              <a:ext cx="14414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</p:cNvCxnSpPr>
            <p:nvPr/>
          </p:nvCxnSpPr>
          <p:spPr>
            <a:xfrm>
              <a:off x="1720850" y="4044700"/>
              <a:ext cx="21907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ZALOI – Lowveld Open Access Irrigated Cropping</a:t>
            </a:r>
            <a:endParaRPr dirty="0"/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7986960" y="324000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8203320" y="327636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 rot="6545400">
            <a:off x="8190000" y="3539160"/>
            <a:ext cx="29592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61010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ZANOC – Northern Open Access Livestock and Dry Land Crops</a:t>
            </a:r>
            <a:endParaRPr dirty="0"/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5548680" y="316332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785200">
            <a:off x="7306920" y="2981160"/>
            <a:ext cx="50400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867920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6962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866900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3660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ZALOF – North Eastern Limpopo Open Access Farming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7560000" y="3240000"/>
            <a:ext cx="864000" cy="504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944600"/>
            <a:ext cx="51054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699000"/>
            <a:ext cx="5105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ZALOI – Lowveld Open Access Irrigated Cropping</a:t>
            </a:r>
            <a:endParaRPr dirty="0"/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7986960" y="324000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8203320" y="327636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 rot="6545400">
            <a:off x="8190000" y="3539160"/>
            <a:ext cx="29592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1656454"/>
            <a:ext cx="50927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" y="450850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84900" y="1772160"/>
            <a:ext cx="3618706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ZA" sz="2800" dirty="0" smtClean="0"/>
              <a:t>Food Prices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800" dirty="0" smtClean="0"/>
              <a:t>Crop production falls by 60%</a:t>
            </a:r>
          </a:p>
          <a:p>
            <a:pPr marL="285750" indent="-285750">
              <a:buFont typeface="Arial"/>
              <a:buChar char="•"/>
            </a:pPr>
            <a:endParaRPr lang="en-ZA" sz="2800" dirty="0"/>
          </a:p>
          <a:p>
            <a:r>
              <a:rPr lang="en-ZA" sz="2800" dirty="0" smtClean="0"/>
              <a:t>Affects food directly:</a:t>
            </a:r>
            <a:endParaRPr lang="en-Z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53025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492760"/>
            <a:ext cx="3879638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They will switch expenditure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But they can only switch their expenditure that is above the FPL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545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593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881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54593"/>
            <a:ext cx="3253984" cy="894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72200" y="1746760"/>
            <a:ext cx="3521900" cy="23083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400" dirty="0" smtClean="0"/>
              <a:t>Households will try to manage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FPL will rise by 40%</a:t>
            </a:r>
          </a:p>
          <a:p>
            <a:pPr marL="285750" indent="-285750">
              <a:buFont typeface="Arial"/>
              <a:buChar char="•"/>
            </a:pPr>
            <a:r>
              <a:rPr lang="en-ZA" sz="2400" dirty="0" smtClean="0"/>
              <a:t>The LBPL limit will rise as well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7980"/>
            <a:ext cx="6620510" cy="33680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58804" y="6903793"/>
            <a:ext cx="23468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58804" y="6808543"/>
            <a:ext cx="23468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9600" y="6286500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Lower Bound PL</a:t>
            </a:r>
            <a:endParaRPr lang="en-ZA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705616" y="6471166"/>
            <a:ext cx="3253984" cy="337377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9600" y="6859343"/>
            <a:ext cx="2070100" cy="369332"/>
          </a:xfrm>
          <a:prstGeom prst="rect">
            <a:avLst/>
          </a:prstGeom>
          <a:noFill/>
          <a:ln w="19050" cmpd="sng">
            <a:solidFill>
              <a:srgbClr val="4F6228"/>
            </a:solidFill>
          </a:ln>
        </p:spPr>
        <p:txBody>
          <a:bodyPr wrap="square" rtlCol="0">
            <a:spAutoFit/>
          </a:bodyPr>
          <a:lstStyle/>
          <a:p>
            <a:r>
              <a:rPr lang="en-ZA" dirty="0" smtClean="0"/>
              <a:t>Food PL</a:t>
            </a:r>
            <a:endParaRPr lang="en-ZA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705616" y="6903793"/>
            <a:ext cx="3253984" cy="140216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5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Example of a Forecast: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ZASLC – Southern Limpopo Open Access Livestock and Crops</a:t>
            </a:r>
            <a:endParaRPr dirty="0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840000" y="4032000"/>
            <a:ext cx="1728000" cy="1800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123000" y="1695960"/>
            <a:ext cx="3560000" cy="3108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sz="2700" dirty="0" smtClean="0"/>
              <a:t>Hence: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By switching, Hhs can meet their basic food needs</a:t>
            </a:r>
          </a:p>
          <a:p>
            <a:pPr marL="285750" indent="-285750">
              <a:buFont typeface="Arial"/>
              <a:buChar char="•"/>
            </a:pPr>
            <a:r>
              <a:rPr lang="en-ZA" sz="2700" dirty="0" smtClean="0"/>
              <a:t>BUT, they could be impoverished (below the LBPL)</a:t>
            </a:r>
            <a:endParaRPr lang="en-ZA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699000"/>
            <a:ext cx="5105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</a:t>
            </a:r>
          </a:p>
          <a:p>
            <a:pPr algn="ctr"/>
            <a:endParaRPr lang="en-ZA" sz="3200" dirty="0" smtClean="0"/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177806970"/>
              </p:ext>
            </p:extLst>
          </p:nvPr>
        </p:nvGraphicFramePr>
        <p:xfrm>
          <a:off x="384480" y="4719240"/>
          <a:ext cx="4752000" cy="2103120"/>
        </p:xfrm>
        <a:graphic>
          <a:graphicData uri="http://schemas.openxmlformats.org/drawingml/2006/table">
            <a:tbl>
              <a:tblPr/>
              <a:tblGrid>
                <a:gridCol w="1584000"/>
                <a:gridCol w="1584000"/>
                <a:gridCol w="15840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WEALTH GROUP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LIVESTOCK (cattle)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FARM SIZE (ha)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Very Poor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Poor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4 [1]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Middle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5 – 13 [9]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15 – 20 [16]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</a:t>
            </a:r>
            <a:endParaRPr dirty="0"/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1512191170"/>
              </p:ext>
            </p:extLst>
          </p:nvPr>
        </p:nvGraphicFramePr>
        <p:xfrm>
          <a:off x="384480" y="4719240"/>
          <a:ext cx="4752000" cy="2103120"/>
        </p:xfrm>
        <a:graphic>
          <a:graphicData uri="http://schemas.openxmlformats.org/drawingml/2006/table">
            <a:tbl>
              <a:tblPr/>
              <a:tblGrid>
                <a:gridCol w="1584000"/>
                <a:gridCol w="1584000"/>
                <a:gridCol w="15840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WEALTH GROUP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LIVESTOCK (cattle)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FARM SIZE (ha)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Very Poor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Poor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4 [1]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Middle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5 – 13 [9]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15 – 20 [16]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</a:t>
            </a:r>
          </a:p>
          <a:p>
            <a:pPr algn="ctr"/>
            <a:endParaRPr lang="en-ZA" sz="3200" dirty="0"/>
          </a:p>
        </p:txBody>
      </p:sp>
      <p:graphicFrame>
        <p:nvGraphicFramePr>
          <p:cNvPr id="51" name="Table 2"/>
          <p:cNvGraphicFramePr/>
          <p:nvPr>
            <p:extLst>
              <p:ext uri="{D42A27DB-BD31-4B8C-83A1-F6EECF244321}">
                <p14:modId xmlns:p14="http://schemas.microsoft.com/office/powerpoint/2010/main" val="845381931"/>
              </p:ext>
            </p:extLst>
          </p:nvPr>
        </p:nvGraphicFramePr>
        <p:xfrm>
          <a:off x="384480" y="4719240"/>
          <a:ext cx="4752000" cy="2103120"/>
        </p:xfrm>
        <a:graphic>
          <a:graphicData uri="http://schemas.openxmlformats.org/drawingml/2006/table">
            <a:tbl>
              <a:tblPr/>
              <a:tblGrid>
                <a:gridCol w="1584000"/>
                <a:gridCol w="1584000"/>
                <a:gridCol w="15840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WEALTH GROUP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LIVESTOCK (cattle)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FARM SIZE (ha)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Very 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6 [3]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Middle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15 [8]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Better Off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 – 30 [18]</a:t>
                      </a:r>
                      <a:endParaRPr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ZALOF – North Eastern Limpopo Open Access Farming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graphicFrame>
        <p:nvGraphicFramePr>
          <p:cNvPr id="55" name="Table 2"/>
          <p:cNvGraphicFramePr/>
          <p:nvPr>
            <p:extLst>
              <p:ext uri="{D42A27DB-BD31-4B8C-83A1-F6EECF244321}">
                <p14:modId xmlns:p14="http://schemas.microsoft.com/office/powerpoint/2010/main" val="1975725015"/>
              </p:ext>
            </p:extLst>
          </p:nvPr>
        </p:nvGraphicFramePr>
        <p:xfrm>
          <a:off x="384480" y="4719240"/>
          <a:ext cx="4752000" cy="2103120"/>
        </p:xfrm>
        <a:graphic>
          <a:graphicData uri="http://schemas.openxmlformats.org/drawingml/2006/table">
            <a:tbl>
              <a:tblPr/>
              <a:tblGrid>
                <a:gridCol w="1584000"/>
                <a:gridCol w="1584000"/>
                <a:gridCol w="15840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WEALTH GROUP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LIVESTOCK (cattle)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FARM SIZE (ha)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Very 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0.25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1 [0]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0.7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Middle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6 – 15 [9]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1.7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Better Off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10 – 50 [12]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3.0</a:t>
                      </a:r>
                      <a:endParaRPr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" name="CustomShape 3"/>
          <p:cNvSpPr/>
          <p:nvPr/>
        </p:nvSpPr>
        <p:spPr>
          <a:xfrm>
            <a:off x="7560000" y="3240000"/>
            <a:ext cx="864000" cy="504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213" t="2546" r="9151" b="6888"/>
          <a:stretch/>
        </p:blipFill>
        <p:spPr>
          <a:xfrm>
            <a:off x="237217" y="1835149"/>
            <a:ext cx="3146783" cy="2357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>
                <a:latin typeface="Arial"/>
              </a:rPr>
              <a:t>ZALOI – Lowveld Open Access Irrigated Cropping</a:t>
            </a:r>
            <a:endParaRPr dirty="0"/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3384000" y="2012400"/>
            <a:ext cx="6480000" cy="4582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le 2"/>
          <p:cNvGraphicFramePr/>
          <p:nvPr>
            <p:extLst>
              <p:ext uri="{D42A27DB-BD31-4B8C-83A1-F6EECF244321}">
                <p14:modId xmlns:p14="http://schemas.microsoft.com/office/powerpoint/2010/main" val="3872735916"/>
              </p:ext>
            </p:extLst>
          </p:nvPr>
        </p:nvGraphicFramePr>
        <p:xfrm>
          <a:off x="384480" y="4719240"/>
          <a:ext cx="4752000" cy="2103120"/>
        </p:xfrm>
        <a:graphic>
          <a:graphicData uri="http://schemas.openxmlformats.org/drawingml/2006/table">
            <a:tbl>
              <a:tblPr/>
              <a:tblGrid>
                <a:gridCol w="1584000"/>
                <a:gridCol w="1584000"/>
                <a:gridCol w="15840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WEALTH GROUP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LIVESTOCK (cattle)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FARM SIZE (ha)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Very 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0.75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Poor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4 [2]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1.0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Middle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0 – 15 [10]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1.2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Better Off</a:t>
                      </a:r>
                      <a:endParaRPr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 – 60 [30]</a:t>
                      </a:r>
                      <a:endParaRPr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0" name="CustomShape 3"/>
          <p:cNvSpPr/>
          <p:nvPr/>
        </p:nvSpPr>
        <p:spPr>
          <a:xfrm>
            <a:off x="7986960" y="324000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8203320" y="3276360"/>
            <a:ext cx="221040" cy="21600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 rot="6545400">
            <a:off x="8190000" y="3539160"/>
            <a:ext cx="295920" cy="85644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815" t="2847" r="5902" b="4706"/>
          <a:stretch/>
        </p:blipFill>
        <p:spPr>
          <a:xfrm>
            <a:off x="0" y="1716625"/>
            <a:ext cx="3384000" cy="2406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409</Words>
  <Application>Microsoft Macintosh PowerPoint</Application>
  <PresentationFormat>Custom</PresentationFormat>
  <Paragraphs>124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94</cp:revision>
  <dcterms:created xsi:type="dcterms:W3CDTF">2015-03-25T10:04:04Z</dcterms:created>
  <dcterms:modified xsi:type="dcterms:W3CDTF">2017-02-20T17:35:33Z</dcterms:modified>
  <dc:language>en-ZA</dc:language>
</cp:coreProperties>
</file>